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5"/>
  </p:notesMasterIdLst>
  <p:handoutMasterIdLst>
    <p:handoutMasterId r:id="rId16"/>
  </p:handoutMasterIdLst>
  <p:sldIdLst>
    <p:sldId id="258" r:id="rId5"/>
    <p:sldId id="265" r:id="rId6"/>
    <p:sldId id="303" r:id="rId7"/>
    <p:sldId id="301" r:id="rId8"/>
    <p:sldId id="300" r:id="rId9"/>
    <p:sldId id="287" r:id="rId10"/>
    <p:sldId id="272" r:id="rId11"/>
    <p:sldId id="304" r:id="rId12"/>
    <p:sldId id="292" r:id="rId13"/>
    <p:sldId id="299" r:id="rId14"/>
  </p:sldIdLst>
  <p:sldSz cx="12192000" cy="6858000"/>
  <p:notesSz cx="6858000" cy="9144000"/>
  <p:embeddedFontLst>
    <p:embeddedFont>
      <p:font typeface="Avenir Next LT Pro" panose="020B0504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Speak Pro" panose="020B0504020101020102"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1DE42B-75D2-4F5C-BD69-211EF687ED19}">
          <p14:sldIdLst>
            <p14:sldId id="258"/>
            <p14:sldId id="265"/>
            <p14:sldId id="303"/>
            <p14:sldId id="301"/>
            <p14:sldId id="300"/>
            <p14:sldId id="287"/>
            <p14:sldId id="272"/>
            <p14:sldId id="304"/>
            <p14:sldId id="29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p:cViewPr varScale="1">
        <p:scale>
          <a:sx n="91" d="100"/>
          <a:sy n="91" d="100"/>
        </p:scale>
        <p:origin x="114" y="96"/>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4/18/2024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4/18/2024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4/18/2024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4/18/2024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4/18/2024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4/18/2024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4/18/2024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4/18/2024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4/18/2024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4/18/2024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4/18/2024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4/18/2024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4/18/2024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4/18/2024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4/18/2024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4/18/2024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4/18/2024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4/18/2024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4/18/2024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4/18/2024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4/18/2024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4/18/2024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4/18/2024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4/18/2024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4/18/2024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4/18/2024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4/18/2024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4/18/2024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4/18/2024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4/18/2024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4/18/2024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4/18/2024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4/18/2024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4/18/2024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4/18/2024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4/18/2024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4/18/2024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4/18/2024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embers.afscmemn.org/" TargetMode="External"/><Relationship Id="rId1" Type="http://schemas.openxmlformats.org/officeDocument/2006/relationships/slideLayout" Target="../slideLayouts/slideLayout4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embers.afscmemn.org/Login.aspx"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FUZXR43Czw" TargetMode="External"/><Relationship Id="rId2" Type="http://schemas.openxmlformats.org/officeDocument/2006/relationships/slideLayout" Target="../slideLayouts/slideLayout10.xml"/><Relationship Id="rId1" Type="http://schemas.openxmlformats.org/officeDocument/2006/relationships/video" Target="https://www.youtube.com/embed/DFUZXR43Czw" TargetMode="External"/><Relationship Id="rId5" Type="http://schemas.openxmlformats.org/officeDocument/2006/relationships/image" Target="../media/image21.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members.afscmemn.org/Login.aspx" TargetMode="External"/><Relationship Id="rId7" Type="http://schemas.openxmlformats.org/officeDocument/2006/relationships/image" Target="../media/image20.PNG"/><Relationship Id="rId2" Type="http://schemas.openxmlformats.org/officeDocument/2006/relationships/hyperlink" Target="http://www.afscmemn.org/" TargetMode="Externa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hyperlink" Target="http://www.afscme2829.org/" TargetMode="External"/><Relationship Id="rId4" Type="http://schemas.openxmlformats.org/officeDocument/2006/relationships/hyperlink" Target="https://www.afscme2829.org/amalgamated-agenci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fscmemn.org/scholarships" TargetMode="External"/><Relationship Id="rId2" Type="http://schemas.openxmlformats.org/officeDocument/2006/relationships/hyperlink" Target="https://www.afscmemn.org/council-5/member-benefits" TargetMode="Externa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s://www.afscmemn.org/council-5/calendar-events/day-hill" TargetMode="External"/><Relationship Id="rId4" Type="http://schemas.openxmlformats.org/officeDocument/2006/relationships/hyperlink" Target="https://www.afscmemn.org/stepping-magazine-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afscmeatwork.org/system/files/afscme_2023-2025_contract_1.pdf" TargetMode="Externa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hyperlink" Target="https://members.afscmemn.org/Login.aspx" TargetMode="External"/><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9.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526875" y="4563374"/>
            <a:ext cx="10567359" cy="1053081"/>
          </a:xfrm>
        </p:spPr>
        <p:txBody>
          <a:bodyPr>
            <a:noAutofit/>
          </a:bodyPr>
          <a:lstStyle/>
          <a:p>
            <a:r>
              <a:rPr lang="en-US" sz="4400" dirty="0"/>
              <a:t>AFSCME Local 2829 Welcomes YOU!</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526875" y="5949257"/>
            <a:ext cx="10770228" cy="601840"/>
          </a:xfrm>
        </p:spPr>
        <p:txBody>
          <a:bodyPr>
            <a:normAutofit/>
          </a:bodyPr>
          <a:lstStyle/>
          <a:p>
            <a:r>
              <a:rPr lang="en-US" dirty="0"/>
              <a:t>An Intro to Your Union by your Local Rep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69" y="222793"/>
            <a:ext cx="4835929" cy="20079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46" y="2373030"/>
            <a:ext cx="3391373" cy="381053"/>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a:xfrm>
            <a:off x="6774023" y="4700332"/>
            <a:ext cx="5225143" cy="1821766"/>
          </a:xfrm>
        </p:spPr>
        <p:txBody>
          <a:bodyPr>
            <a:normAutofit fontScale="85000" lnSpcReduction="10000"/>
          </a:bodyPr>
          <a:lstStyle/>
          <a:p>
            <a:r>
              <a:rPr lang="en-US" dirty="0"/>
              <a:t>Join Today!</a:t>
            </a:r>
          </a:p>
          <a:p>
            <a:r>
              <a:rPr lang="en-US" dirty="0"/>
              <a:t>URL: </a:t>
            </a:r>
            <a:r>
              <a:rPr lang="en-US" dirty="0">
                <a:hlinkClick r:id="rId2"/>
              </a:rPr>
              <a:t>https://members.afscmemn.org/</a:t>
            </a:r>
            <a:endParaRPr lang="en-US" dirty="0"/>
          </a:p>
          <a:p>
            <a:r>
              <a:rPr lang="en-US" dirty="0"/>
              <a:t>Phone: 651-450-4990</a:t>
            </a:r>
          </a:p>
          <a:p>
            <a:r>
              <a:rPr lang="en-US" dirty="0"/>
              <a:t>Email: council5@afscmemn.org</a:t>
            </a:r>
          </a:p>
          <a:p>
            <a:endParaRPr lang="en-US" dirty="0"/>
          </a:p>
        </p:txBody>
      </p:sp>
      <p:sp>
        <p:nvSpPr>
          <p:cNvPr id="8" name="Subtitle 2">
            <a:extLst>
              <a:ext uri="{FF2B5EF4-FFF2-40B4-BE49-F238E27FC236}">
                <a16:creationId xmlns:a16="http://schemas.microsoft.com/office/drawing/2014/main" id="{29B0ECBC-01F6-45D4-9F4C-FD7E8B5B96A4}"/>
              </a:ext>
            </a:extLst>
          </p:cNvPr>
          <p:cNvSpPr txBox="1">
            <a:spLocks/>
          </p:cNvSpPr>
          <p:nvPr/>
        </p:nvSpPr>
        <p:spPr>
          <a:xfrm>
            <a:off x="1965158" y="6115475"/>
            <a:ext cx="4298793" cy="60184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000" b="1" i="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Welcome to AFSCME Local 2829!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066" y="620017"/>
            <a:ext cx="4762400" cy="1977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579" y="2773479"/>
            <a:ext cx="3391373" cy="381053"/>
          </a:xfrm>
          <a:prstGeom prst="rect">
            <a:avLst/>
          </a:prstGeom>
        </p:spPr>
      </p:pic>
    </p:spTree>
    <p:extLst>
      <p:ext uri="{BB962C8B-B14F-4D97-AF65-F5344CB8AC3E}">
        <p14:creationId xmlns:p14="http://schemas.microsoft.com/office/powerpoint/2010/main" val="36301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Who is</a:t>
            </a:r>
            <a:br>
              <a:rPr lang="en-US" dirty="0"/>
            </a:b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914145" y="1261242"/>
            <a:ext cx="4361941" cy="4729656"/>
          </a:xfrm>
        </p:spPr>
        <p:txBody>
          <a:bodyPr>
            <a:normAutofit/>
          </a:bodyPr>
          <a:lstStyle/>
          <a:p>
            <a:r>
              <a:rPr lang="en-US" sz="1800" b="1" dirty="0"/>
              <a:t>AFSCME is one of the largest unions in the United States. Unions are known for protecting members in the workplace and secure worker’s rights. Full paying members are important to the strength and integrity of the union as a whole. Through the union, workers have the ability to negotiate from that position of strength with the employer! Unions serve an important role making sure that management acts fairly and treats its workers with respect.</a:t>
            </a:r>
          </a:p>
          <a:p>
            <a:endParaRPr lang="en-US" sz="1800" b="1" dirty="0"/>
          </a:p>
          <a:p>
            <a:r>
              <a:rPr lang="en-US" sz="1800" b="1" dirty="0"/>
              <a:t>We encourage you to join and </a:t>
            </a:r>
            <a:r>
              <a:rPr lang="en-US" sz="1800" b="1" dirty="0">
                <a:hlinkClick r:id="rId2"/>
              </a:rPr>
              <a:t>become a full active member</a:t>
            </a:r>
            <a:r>
              <a:rPr lang="en-US" sz="1800" b="1" dirty="0"/>
              <a:t> today!</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rmAutofit fontScale="92500" lnSpcReduction="10000"/>
          </a:bodyPr>
          <a:lstStyle/>
          <a:p>
            <a:r>
              <a:rPr lang="en-US" dirty="0"/>
              <a:t>American Federation of State, County and Municipal Employees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489" y="1826743"/>
            <a:ext cx="3138747" cy="1283748"/>
          </a:xfrm>
          <a:prstGeom prst="rect">
            <a:avLst/>
          </a:prstGeom>
        </p:spPr>
      </p:pic>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pic>
        <p:nvPicPr>
          <p:cNvPr id="8" name="DFUZXR43Czw">
            <a:hlinkClick r:id="rId3"/>
          </p:cNvPr>
          <p:cNvPicPr>
            <a:picLocks noGrp="1" noRot="1" noChangeAspect="1"/>
          </p:cNvPicPr>
          <p:nvPr>
            <p:ph idx="1"/>
            <a:videoFile r:link="rId1"/>
          </p:nvPr>
        </p:nvPicPr>
        <p:blipFill>
          <a:blip r:embed="rId4"/>
          <a:stretch>
            <a:fillRect/>
          </a:stretch>
        </p:blipFill>
        <p:spPr>
          <a:xfrm>
            <a:off x="6244286" y="1556171"/>
            <a:ext cx="5742992" cy="3230433"/>
          </a:xfrm>
          <a:prstGeom prst="rect">
            <a:avLst/>
          </a:prstGeom>
        </p:spPr>
      </p:pic>
      <p:sp>
        <p:nvSpPr>
          <p:cNvPr id="4" name="Footer Placeholder 3"/>
          <p:cNvSpPr>
            <a:spLocks noGrp="1"/>
          </p:cNvSpPr>
          <p:nvPr>
            <p:ph type="ftr" sz="quarter" idx="11"/>
          </p:nvPr>
        </p:nvSpPr>
        <p:spPr/>
        <p:txBody>
          <a:bodyPr/>
          <a:lstStyle/>
          <a:p>
            <a:r>
              <a:rPr lang="en-US" dirty="0"/>
              <a:t>Welcome to AFSCME – Local 2829!</a:t>
            </a:r>
          </a:p>
        </p:txBody>
      </p:sp>
      <p:sp>
        <p:nvSpPr>
          <p:cNvPr id="5" name="Slide Number Placeholder 4"/>
          <p:cNvSpPr>
            <a:spLocks noGrp="1"/>
          </p:cNvSpPr>
          <p:nvPr>
            <p:ph type="sldNum" sz="quarter" idx="12"/>
          </p:nvPr>
        </p:nvSpPr>
        <p:spPr/>
        <p:txBody>
          <a:bodyPr/>
          <a:lstStyle/>
          <a:p>
            <a:fld id="{95CBEC59-7FF9-4688-98DF-89832A0C9025}" type="slidenum">
              <a:rPr lang="en-US" smtClean="0"/>
              <a:t>3</a:t>
            </a:fld>
            <a:endParaRPr lang="en-US" dirty="0"/>
          </a:p>
        </p:txBody>
      </p:sp>
      <p:sp>
        <p:nvSpPr>
          <p:cNvPr id="6" name="Subtitle 5"/>
          <p:cNvSpPr>
            <a:spLocks noGrp="1"/>
          </p:cNvSpPr>
          <p:nvPr>
            <p:ph type="subTitle" idx="13"/>
          </p:nvPr>
        </p:nvSpPr>
        <p:spPr>
          <a:xfrm>
            <a:off x="1527519" y="3279799"/>
            <a:ext cx="4472065" cy="2542503"/>
          </a:xfrm>
        </p:spPr>
        <p:txBody>
          <a:bodyPr>
            <a:normAutofit fontScale="92500"/>
          </a:bodyPr>
          <a:lstStyle/>
          <a:p>
            <a:pPr marL="342900" indent="-342900">
              <a:buFont typeface="Arial" panose="020B0604020202020204" pitchFamily="34" charset="0"/>
              <a:buChar char="•"/>
            </a:pPr>
            <a:r>
              <a:rPr lang="en-US" dirty="0"/>
              <a:t>Your name</a:t>
            </a:r>
          </a:p>
          <a:p>
            <a:pPr marL="342900" indent="-342900">
              <a:buFont typeface="Arial" panose="020B0604020202020204" pitchFamily="34" charset="0"/>
              <a:buChar char="•"/>
            </a:pPr>
            <a:r>
              <a:rPr lang="en-US" dirty="0"/>
              <a:t>Your job description/unit/division</a:t>
            </a:r>
          </a:p>
          <a:p>
            <a:pPr marL="342900" indent="-342900">
              <a:buFont typeface="Arial" panose="020B0604020202020204" pitchFamily="34" charset="0"/>
              <a:buChar char="•"/>
            </a:pPr>
            <a:r>
              <a:rPr lang="en-US" dirty="0"/>
              <a:t>Have you ever been in a union?</a:t>
            </a:r>
          </a:p>
          <a:p>
            <a:pPr marL="342900" indent="-342900">
              <a:buFont typeface="Arial" panose="020B0604020202020204" pitchFamily="34" charset="0"/>
              <a:buChar char="•"/>
            </a:pPr>
            <a:r>
              <a:rPr lang="en-US" dirty="0"/>
              <a:t>Home life – Children? Pets? Things you like to do for fun?</a:t>
            </a:r>
          </a:p>
          <a:p>
            <a:pPr marL="342900" indent="-342900">
              <a:buFont typeface="Arial" panose="020B0604020202020204" pitchFamily="34" charset="0"/>
              <a:buChar char="•"/>
            </a:pPr>
            <a:r>
              <a:rPr lang="en-US" dirty="0"/>
              <a:t>Any work concerns?</a:t>
            </a:r>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519" y="626919"/>
            <a:ext cx="3462944" cy="1416344"/>
          </a:xfrm>
          <a:prstGeom prst="rect">
            <a:avLst/>
          </a:prstGeom>
        </p:spPr>
      </p:pic>
    </p:spTree>
    <p:extLst>
      <p:ext uri="{BB962C8B-B14F-4D97-AF65-F5344CB8AC3E}">
        <p14:creationId xmlns:p14="http://schemas.microsoft.com/office/powerpoint/2010/main" val="29978697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Background on Council 5 and Local 2829</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a:bodyPr>
          <a:lstStyle/>
          <a:p>
            <a:pPr marL="0" indent="0">
              <a:buNone/>
            </a:pPr>
            <a:r>
              <a:rPr lang="en-US" dirty="0"/>
              <a:t>Main council of all Minnesota AFSCME Locals that represents people who work for state and local governments, school boards, health care providers and non-profit organizations.</a:t>
            </a:r>
          </a:p>
          <a:p>
            <a:pPr marL="0" indent="0">
              <a:buNone/>
            </a:pPr>
            <a:endParaRPr lang="en-US" dirty="0"/>
          </a:p>
          <a:p>
            <a:pPr marL="0" indent="0">
              <a:buNone/>
            </a:pPr>
            <a:r>
              <a:rPr lang="en-US" dirty="0"/>
              <a:t>Council Field Rep: Bryce Wickstrom</a:t>
            </a:r>
          </a:p>
          <a:p>
            <a:pPr marL="0" indent="0">
              <a:buNone/>
            </a:pPr>
            <a:r>
              <a:rPr lang="en-US" dirty="0"/>
              <a:t>Field Director: Bart Andersen</a:t>
            </a:r>
          </a:p>
          <a:p>
            <a:pPr marL="0" indent="0">
              <a:buNone/>
            </a:pPr>
            <a:r>
              <a:rPr lang="en-US" dirty="0"/>
              <a:t>Main Site: </a:t>
            </a:r>
            <a:r>
              <a:rPr lang="en-US" dirty="0">
                <a:hlinkClick r:id="rId2"/>
              </a:rPr>
              <a:t>www.afscmemn.org</a:t>
            </a:r>
            <a:endParaRPr lang="en-US" dirty="0"/>
          </a:p>
          <a:p>
            <a:pPr marL="0" indent="0">
              <a:buNone/>
            </a:pPr>
            <a:r>
              <a:rPr lang="en-US" dirty="0"/>
              <a:t>Member Link: </a:t>
            </a:r>
            <a:r>
              <a:rPr lang="en-US" dirty="0">
                <a:hlinkClick r:id="rId3"/>
              </a:rPr>
              <a:t>https://members.afscmemn.org/Login.aspx</a:t>
            </a:r>
            <a:r>
              <a:rPr lang="en-US" dirty="0"/>
              <a:t> </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3081160"/>
          </a:xfrm>
        </p:spPr>
        <p:txBody>
          <a:bodyPr>
            <a:noAutofit/>
          </a:bodyPr>
          <a:lstStyle/>
          <a:p>
            <a:pPr marL="0" indent="0">
              <a:buNone/>
            </a:pPr>
            <a:r>
              <a:rPr lang="en-US" sz="1200" dirty="0"/>
              <a:t>Local 2829 is comprised of about </a:t>
            </a:r>
            <a:r>
              <a:rPr lang="en-US" sz="1200" dirty="0">
                <a:hlinkClick r:id="rId4"/>
              </a:rPr>
              <a:t>50 different agencies </a:t>
            </a:r>
            <a:r>
              <a:rPr lang="en-US" sz="1200" dirty="0"/>
              <a:t>and departments throughout the entire State of Minnesota including MPCA, DNR, Department of Human Services, Department of Health, Tourism, US Military, and the Attorney Generals Office to name just a few. The wide variety of departments is what makes us “Amalgamated” and one of the largest locals in the State of Minnesota today. Check out our website: </a:t>
            </a:r>
            <a:r>
              <a:rPr lang="en-US" sz="1200" dirty="0">
                <a:hlinkClick r:id="rId5"/>
              </a:rPr>
              <a:t>www.afscme2829.org</a:t>
            </a:r>
            <a:r>
              <a:rPr lang="en-US" sz="1200" dirty="0"/>
              <a:t> </a:t>
            </a:r>
          </a:p>
          <a:p>
            <a:pPr marL="0" indent="0">
              <a:buNone/>
            </a:pPr>
            <a:r>
              <a:rPr lang="en-US" sz="1200" dirty="0"/>
              <a:t>Local Officers:</a:t>
            </a:r>
          </a:p>
          <a:p>
            <a:r>
              <a:rPr lang="en-US" sz="1200" dirty="0"/>
              <a:t>President: Curtis Seelen (MN Dept of Health)</a:t>
            </a:r>
          </a:p>
          <a:p>
            <a:r>
              <a:rPr lang="en-US" sz="1200" dirty="0"/>
              <a:t>Vice President: Vacant</a:t>
            </a:r>
          </a:p>
          <a:p>
            <a:r>
              <a:rPr lang="en-US" sz="1200" dirty="0"/>
              <a:t>Secretary: Julie Ann Jeppesen (Attorney Generals Office)</a:t>
            </a:r>
          </a:p>
          <a:p>
            <a:r>
              <a:rPr lang="en-US" sz="1200" dirty="0"/>
              <a:t>Treasurer: Eric Mattson (MN Housing and Finance)</a:t>
            </a:r>
          </a:p>
          <a:p>
            <a:r>
              <a:rPr lang="en-US" sz="1200" dirty="0"/>
              <a:t>Chief Steward: Curtis Seelen</a:t>
            </a:r>
          </a:p>
          <a:p>
            <a:r>
              <a:rPr lang="en-US" sz="1200" dirty="0"/>
              <a:t>Executive Board: Judy Sigal, Manisha Roberts, Sherry Mottonen, 2 Vacancies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563" y="2221077"/>
            <a:ext cx="2566554" cy="106567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196" y="2905702"/>
            <a:ext cx="3391373" cy="38105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2524" y="1872945"/>
            <a:ext cx="2316371" cy="947396"/>
          </a:xfrm>
          <a:prstGeom prst="rect">
            <a:avLst/>
          </a:prstGeom>
        </p:spPr>
      </p:pic>
    </p:spTree>
    <p:extLst>
      <p:ext uri="{BB962C8B-B14F-4D97-AF65-F5344CB8AC3E}">
        <p14:creationId xmlns:p14="http://schemas.microsoft.com/office/powerpoint/2010/main" val="211183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lstStyle/>
          <a:p>
            <a:r>
              <a:rPr lang="en-US" dirty="0"/>
              <a:t>Special Member Benefits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18173"/>
            <a:ext cx="5157787" cy="2869366"/>
          </a:xfrm>
        </p:spPr>
        <p:txBody>
          <a:bodyPr>
            <a:noAutofit/>
          </a:bodyPr>
          <a:lstStyle/>
          <a:p>
            <a:pPr marL="0" indent="0">
              <a:buNone/>
            </a:pPr>
            <a:r>
              <a:rPr lang="en-US" sz="1400" dirty="0"/>
              <a:t>The </a:t>
            </a:r>
            <a:r>
              <a:rPr lang="en-US" sz="1400" dirty="0">
                <a:hlinkClick r:id="rId2"/>
              </a:rPr>
              <a:t>AFSCME Advantage Program</a:t>
            </a:r>
            <a:r>
              <a:rPr lang="en-US" sz="1400" dirty="0"/>
              <a:t> and other special offers provide many great benefits by being a full paying union member:</a:t>
            </a:r>
          </a:p>
          <a:p>
            <a:r>
              <a:rPr lang="en-US" sz="1400" dirty="0">
                <a:hlinkClick r:id="rId3"/>
              </a:rPr>
              <a:t>Scholarships</a:t>
            </a:r>
            <a:r>
              <a:rPr lang="en-US" sz="1400" dirty="0"/>
              <a:t> and Low Cost/Free College Opportunities</a:t>
            </a:r>
          </a:p>
          <a:p>
            <a:r>
              <a:rPr lang="en-US" sz="1400" dirty="0"/>
              <a:t>AT&amp;T Wireless discounts.</a:t>
            </a:r>
          </a:p>
          <a:p>
            <a:r>
              <a:rPr lang="en-US" sz="1400" dirty="0"/>
              <a:t>Auto Insurance discounts.</a:t>
            </a:r>
          </a:p>
          <a:p>
            <a:r>
              <a:rPr lang="en-US" sz="1400" dirty="0"/>
              <a:t>Sporting event tickets and theme park ticket discounts.</a:t>
            </a:r>
          </a:p>
          <a:p>
            <a:r>
              <a:rPr lang="en-US" sz="1400" dirty="0"/>
              <a:t>Travel discounts.</a:t>
            </a:r>
          </a:p>
          <a:p>
            <a:r>
              <a:rPr lang="en-US" sz="1400" dirty="0"/>
              <a:t>Union credit cards with great rates.</a:t>
            </a:r>
          </a:p>
          <a:p>
            <a:r>
              <a:rPr lang="en-US" sz="1400" dirty="0"/>
              <a:t>Council </a:t>
            </a:r>
            <a:r>
              <a:rPr lang="en-US" sz="1400" dirty="0">
                <a:hlinkClick r:id="rId4"/>
              </a:rPr>
              <a:t>Newsletters</a:t>
            </a:r>
            <a:endParaRPr lang="en-US" sz="1400" dirty="0"/>
          </a:p>
          <a:p>
            <a:r>
              <a:rPr lang="en-US" sz="1400" dirty="0"/>
              <a:t>And More!</a:t>
            </a:r>
            <a:endParaRPr lang="en-US" sz="1100" dirty="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a:t>Monthly Membership Meetings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a:xfrm>
            <a:off x="6310145" y="3386142"/>
            <a:ext cx="5157787" cy="1493768"/>
          </a:xfrm>
        </p:spPr>
        <p:txBody>
          <a:bodyPr>
            <a:normAutofit lnSpcReduction="10000"/>
          </a:bodyPr>
          <a:lstStyle/>
          <a:p>
            <a:pPr marL="0" indent="0">
              <a:buNone/>
            </a:pPr>
            <a:r>
              <a:rPr lang="en-US" dirty="0"/>
              <a:t>Local 2829 conducts monthly membership meetings on the fourth Wednesday of every month via zoom and/or in person at 5:30pm. Discussion includes a wide array of membership topics. If you would like more information, or would like to attend, you can contact any of our Local officers!</a:t>
            </a:r>
          </a:p>
        </p:txBody>
      </p:sp>
      <p:sp>
        <p:nvSpPr>
          <p:cNvPr id="10" name="Text Placeholder 4">
            <a:extLst>
              <a:ext uri="{FF2B5EF4-FFF2-40B4-BE49-F238E27FC236}">
                <a16:creationId xmlns:a16="http://schemas.microsoft.com/office/drawing/2014/main" id="{33C7831C-5C8A-4D10-8B69-B54C753E23A1}"/>
              </a:ext>
            </a:extLst>
          </p:cNvPr>
          <p:cNvSpPr txBox="1">
            <a:spLocks/>
          </p:cNvSpPr>
          <p:nvPr/>
        </p:nvSpPr>
        <p:spPr>
          <a:xfrm>
            <a:off x="6258157" y="4427651"/>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Get Active</a:t>
            </a:r>
          </a:p>
        </p:txBody>
      </p:sp>
      <p:sp>
        <p:nvSpPr>
          <p:cNvPr id="11" name="Content Placeholder 5">
            <a:extLst>
              <a:ext uri="{FF2B5EF4-FFF2-40B4-BE49-F238E27FC236}">
                <a16:creationId xmlns:a16="http://schemas.microsoft.com/office/drawing/2014/main" id="{D82BF507-75ED-4F09-959F-8E0854B6033A}"/>
              </a:ext>
            </a:extLst>
          </p:cNvPr>
          <p:cNvSpPr txBox="1">
            <a:spLocks/>
          </p:cNvSpPr>
          <p:nvPr/>
        </p:nvSpPr>
        <p:spPr>
          <a:xfrm>
            <a:off x="6310145" y="5244495"/>
            <a:ext cx="5157787" cy="1493768"/>
          </a:xfrm>
          <a:prstGeom prst="rect">
            <a:avLst/>
          </a:prstGeom>
        </p:spPr>
        <p:txBody>
          <a:bodyPr vert="horz" lIns="91440" tIns="45720" rIns="91440" bIns="45720" rtlCol="0">
            <a:normAutofit lnSpcReduction="10000"/>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spcBef>
                <a:spcPts val="500"/>
              </a:spcBef>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spcBef>
                <a:spcPts val="500"/>
              </a:spcBef>
              <a:buFont typeface="Arial" panose="020B0604020202020204" pitchFamily="34" charset="0"/>
              <a:buNone/>
              <a:defRPr lang="en-US" sz="14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Our jobs are highly political. We have events throughout the year, such as </a:t>
            </a:r>
            <a:r>
              <a:rPr lang="en-US" dirty="0">
                <a:hlinkClick r:id="rId5"/>
              </a:rPr>
              <a:t>Day on the Hill </a:t>
            </a:r>
            <a:r>
              <a:rPr lang="en-US" dirty="0"/>
              <a:t>in March, where AFSCME gathers at the Capitol and together, with people you live near by, speak to legislators directly on work-related issues that matter to public service workers! Members are compensated for the day off.</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4463" y="636795"/>
            <a:ext cx="2195726" cy="898052"/>
          </a:xfrm>
          <a:prstGeom prst="rect">
            <a:avLst/>
          </a:prstGeom>
        </p:spPr>
      </p:pic>
    </p:spTree>
    <p:extLst>
      <p:ext uri="{BB962C8B-B14F-4D97-AF65-F5344CB8AC3E}">
        <p14:creationId xmlns:p14="http://schemas.microsoft.com/office/powerpoint/2010/main" val="260143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p:txBody>
          <a:bodyPr/>
          <a:lstStyle/>
          <a:p>
            <a:r>
              <a:rPr lang="en-US" dirty="0"/>
              <a:t>State Contract</a:t>
            </a:r>
          </a:p>
        </p:txBody>
      </p:sp>
      <p:sp>
        <p:nvSpPr>
          <p:cNvPr id="4" name="Text Placeholder 3">
            <a:extLst>
              <a:ext uri="{FF2B5EF4-FFF2-40B4-BE49-F238E27FC236}">
                <a16:creationId xmlns:a16="http://schemas.microsoft.com/office/drawing/2014/main" id="{BA4F3DDE-5D3C-40C1-A976-7406EB83A85A}"/>
              </a:ext>
            </a:extLst>
          </p:cNvPr>
          <p:cNvSpPr>
            <a:spLocks noGrp="1"/>
          </p:cNvSpPr>
          <p:nvPr>
            <p:ph type="body" sz="half" idx="2"/>
          </p:nvPr>
        </p:nvSpPr>
        <p:spPr/>
        <p:txBody>
          <a:bodyPr/>
          <a:lstStyle/>
          <a:p>
            <a:r>
              <a:rPr lang="en-US" dirty="0"/>
              <a:t>Our Agency is covered under units 6 and 7 under the </a:t>
            </a:r>
            <a:r>
              <a:rPr lang="en-US" dirty="0">
                <a:hlinkClick r:id="rId2"/>
              </a:rPr>
              <a:t>State Contract</a:t>
            </a:r>
            <a:r>
              <a:rPr lang="en-US" dirty="0"/>
              <a:t>.</a:t>
            </a:r>
          </a:p>
        </p:txBody>
      </p:sp>
      <p:sp>
        <p:nvSpPr>
          <p:cNvPr id="5" name="Footer Placeholder 4">
            <a:extLst>
              <a:ext uri="{FF2B5EF4-FFF2-40B4-BE49-F238E27FC236}">
                <a16:creationId xmlns:a16="http://schemas.microsoft.com/office/drawing/2014/main" id="{3ACAEA0E-0AD2-4431-A4BB-BA6FE0FB9361}"/>
              </a:ext>
            </a:extLst>
          </p:cNvPr>
          <p:cNvSpPr>
            <a:spLocks noGrp="1"/>
          </p:cNvSpPr>
          <p:nvPr>
            <p:ph type="ftr" sz="quarter" idx="11"/>
          </p:nvPr>
        </p:nvSpPr>
        <p:spPr/>
        <p:txBody>
          <a:bodyPr/>
          <a:lstStyle/>
          <a:p>
            <a:r>
              <a:rPr lang="en-US" dirty="0"/>
              <a:t>Welcome to AFSCME – Local 2829!</a:t>
            </a: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6</a:t>
            </a:fld>
            <a:endParaRPr lang="en-US" dirty="0"/>
          </a:p>
        </p:txBody>
      </p:sp>
      <p:pic>
        <p:nvPicPr>
          <p:cNvPr id="13" name="Picture Placeholder 12" descr="A group of people discuss something">
            <a:extLst>
              <a:ext uri="{FF2B5EF4-FFF2-40B4-BE49-F238E27FC236}">
                <a16:creationId xmlns:a16="http://schemas.microsoft.com/office/drawing/2014/main" id="{594ACC6B-B2AA-4E37-97D4-0F8CC4C8462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00" y="733556"/>
            <a:ext cx="3476945" cy="1443688"/>
          </a:xfrm>
          <a:prstGeom prst="rect">
            <a:avLst/>
          </a:prstGeom>
        </p:spPr>
      </p:pic>
    </p:spTree>
    <p:extLst>
      <p:ext uri="{BB962C8B-B14F-4D97-AF65-F5344CB8AC3E}">
        <p14:creationId xmlns:p14="http://schemas.microsoft.com/office/powerpoint/2010/main" val="319877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What 			does for their members</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a:xfrm>
            <a:off x="928799" y="2136205"/>
            <a:ext cx="5157787" cy="823912"/>
          </a:xfrm>
        </p:spPr>
        <p:txBody>
          <a:bodyPr/>
          <a:lstStyle/>
          <a:p>
            <a:r>
              <a:rPr lang="en-US" dirty="0"/>
              <a:t>Fair Contracts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fontScale="85000" lnSpcReduction="20000"/>
          </a:bodyPr>
          <a:lstStyle/>
          <a:p>
            <a:pPr marL="0" indent="0">
              <a:buNone/>
            </a:pPr>
            <a:r>
              <a:rPr lang="en-US" dirty="0"/>
              <a:t>Contracts are renewed every biennium on the Fiscal Year (example: July 1, 2023-June 30, 2025). Only full paying members can vote on contracts to pass or fail. Contracts negotiate important worker’s:</a:t>
            </a:r>
          </a:p>
          <a:p>
            <a:r>
              <a:rPr lang="en-US" dirty="0"/>
              <a:t>Pay raises.</a:t>
            </a:r>
          </a:p>
          <a:p>
            <a:r>
              <a:rPr lang="en-US" dirty="0"/>
              <a:t>Benefits such as vacation and sick time.</a:t>
            </a:r>
          </a:p>
          <a:p>
            <a:r>
              <a:rPr lang="en-US" dirty="0"/>
              <a:t>Good health insurance premiums/copays/etc.</a:t>
            </a:r>
          </a:p>
          <a:p>
            <a:r>
              <a:rPr lang="en-US" dirty="0"/>
              <a:t>Pension</a:t>
            </a:r>
          </a:p>
          <a:p>
            <a:r>
              <a:rPr lang="en-US" dirty="0"/>
              <a:t>Seniority</a:t>
            </a:r>
          </a:p>
          <a:p>
            <a:r>
              <a:rPr lang="en-US" dirty="0"/>
              <a:t>Worker health and safety.</a:t>
            </a:r>
          </a:p>
          <a:p>
            <a:r>
              <a:rPr lang="en-US" dirty="0"/>
              <a:t>Job Training.</a:t>
            </a:r>
          </a:p>
          <a:p>
            <a:r>
              <a:rPr lang="en-US" dirty="0"/>
              <a:t>And More!</a:t>
            </a:r>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a:xfrm>
            <a:off x="6310145" y="2049758"/>
            <a:ext cx="5183188" cy="823912"/>
          </a:xfrm>
        </p:spPr>
        <p:txBody>
          <a:bodyPr/>
          <a:lstStyle/>
          <a:p>
            <a:r>
              <a:rPr lang="en-US" dirty="0"/>
              <a:t>Member’s Rights</a:t>
            </a:r>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dirty="0"/>
              <a:t>Welcome to AFSCME – Local 2829!</a:t>
            </a: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quarter" idx="15"/>
          </p:nvPr>
        </p:nvSpPr>
        <p:spPr/>
        <p:txBody>
          <a:bodyPr/>
          <a:lstStyle/>
          <a:p>
            <a:pPr marL="0" indent="0">
              <a:buNone/>
            </a:pPr>
            <a:r>
              <a:rPr lang="en-US" dirty="0"/>
              <a:t>AFSCME protects all members in the workplace! We act on:</a:t>
            </a:r>
          </a:p>
          <a:p>
            <a:r>
              <a:rPr lang="en-US" dirty="0"/>
              <a:t>Contract violations by filing grievances on your behalf.</a:t>
            </a:r>
          </a:p>
          <a:p>
            <a:r>
              <a:rPr lang="en-US" dirty="0"/>
              <a:t>Being a mediator between employer and employee.</a:t>
            </a:r>
          </a:p>
          <a:p>
            <a:r>
              <a:rPr lang="en-US" dirty="0"/>
              <a:t>You are NOT alone! If you ever feel like you need advice, contact me!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45" y="631620"/>
            <a:ext cx="2191096" cy="896158"/>
          </a:xfrm>
          <a:prstGeom prst="rect">
            <a:avLst/>
          </a:prstGeom>
        </p:spPr>
      </p:pic>
    </p:spTree>
    <p:extLst>
      <p:ext uri="{BB962C8B-B14F-4D97-AF65-F5344CB8AC3E}">
        <p14:creationId xmlns:p14="http://schemas.microsoft.com/office/powerpoint/2010/main" val="263795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0B36-0AF8-4AA7-A191-AD0034D1466E}"/>
              </a:ext>
            </a:extLst>
          </p:cNvPr>
          <p:cNvSpPr>
            <a:spLocks noGrp="1"/>
          </p:cNvSpPr>
          <p:nvPr>
            <p:ph type="title"/>
          </p:nvPr>
        </p:nvSpPr>
        <p:spPr/>
        <p:txBody>
          <a:bodyPr/>
          <a:lstStyle/>
          <a:p>
            <a:r>
              <a:rPr lang="en-US" dirty="0"/>
              <a:t>When it’s time to contact a steward…</a:t>
            </a:r>
          </a:p>
        </p:txBody>
      </p:sp>
      <p:sp>
        <p:nvSpPr>
          <p:cNvPr id="3" name="Text Placeholder 2">
            <a:extLst>
              <a:ext uri="{FF2B5EF4-FFF2-40B4-BE49-F238E27FC236}">
                <a16:creationId xmlns:a16="http://schemas.microsoft.com/office/drawing/2014/main" id="{0364D263-BEE4-402E-8A0A-A416EDCF4CD8}"/>
              </a:ext>
            </a:extLst>
          </p:cNvPr>
          <p:cNvSpPr>
            <a:spLocks noGrp="1"/>
          </p:cNvSpPr>
          <p:nvPr>
            <p:ph type="body" idx="1"/>
          </p:nvPr>
        </p:nvSpPr>
        <p:spPr>
          <a:xfrm>
            <a:off x="928800" y="1954924"/>
            <a:ext cx="5157787" cy="1140997"/>
          </a:xfrm>
        </p:spPr>
        <p:txBody>
          <a:bodyPr>
            <a:normAutofit fontScale="85000" lnSpcReduction="10000"/>
          </a:bodyPr>
          <a:lstStyle/>
          <a:p>
            <a:r>
              <a:rPr lang="en-US" dirty="0"/>
              <a:t>When a boss calls you into your office and they answer yes to it leading to disciplinary action. (You have every right to ask this question when a meeting is set)</a:t>
            </a:r>
          </a:p>
        </p:txBody>
      </p:sp>
      <p:sp>
        <p:nvSpPr>
          <p:cNvPr id="4" name="Content Placeholder 3">
            <a:extLst>
              <a:ext uri="{FF2B5EF4-FFF2-40B4-BE49-F238E27FC236}">
                <a16:creationId xmlns:a16="http://schemas.microsoft.com/office/drawing/2014/main" id="{51047C28-5A4B-4257-991B-CF7C329C5050}"/>
              </a:ext>
            </a:extLst>
          </p:cNvPr>
          <p:cNvSpPr>
            <a:spLocks noGrp="1"/>
          </p:cNvSpPr>
          <p:nvPr>
            <p:ph sz="half" idx="2"/>
          </p:nvPr>
        </p:nvSpPr>
        <p:spPr/>
        <p:txBody>
          <a:bodyPr/>
          <a:lstStyle/>
          <a:p>
            <a:r>
              <a:rPr lang="en-US" dirty="0"/>
              <a:t>This is the top reason to consult with a steward. If a meeting will lead to disciplinary action, you have the right for representation. Contact your union rep right away!! We will help coach you through as to not implicate yourself in any way, even if you feel like you deserve the punishment! We are your exclusive representatives!</a:t>
            </a:r>
          </a:p>
        </p:txBody>
      </p:sp>
      <p:sp>
        <p:nvSpPr>
          <p:cNvPr id="5" name="Text Placeholder 4">
            <a:extLst>
              <a:ext uri="{FF2B5EF4-FFF2-40B4-BE49-F238E27FC236}">
                <a16:creationId xmlns:a16="http://schemas.microsoft.com/office/drawing/2014/main" id="{C5E7FCDF-3119-4A40-9B11-98E5A5BF5160}"/>
              </a:ext>
            </a:extLst>
          </p:cNvPr>
          <p:cNvSpPr>
            <a:spLocks noGrp="1"/>
          </p:cNvSpPr>
          <p:nvPr>
            <p:ph type="body" sz="quarter" idx="3"/>
          </p:nvPr>
        </p:nvSpPr>
        <p:spPr/>
        <p:txBody>
          <a:bodyPr/>
          <a:lstStyle/>
          <a:p>
            <a:r>
              <a:rPr lang="en-US" dirty="0"/>
              <a:t>When a boss or coworker threatens you.</a:t>
            </a:r>
          </a:p>
        </p:txBody>
      </p:sp>
      <p:sp>
        <p:nvSpPr>
          <p:cNvPr id="6" name="Footer Placeholder 5">
            <a:extLst>
              <a:ext uri="{FF2B5EF4-FFF2-40B4-BE49-F238E27FC236}">
                <a16:creationId xmlns:a16="http://schemas.microsoft.com/office/drawing/2014/main" id="{D59D323D-7A1B-43BD-9D3C-051B7910E679}"/>
              </a:ext>
            </a:extLst>
          </p:cNvPr>
          <p:cNvSpPr>
            <a:spLocks noGrp="1"/>
          </p:cNvSpPr>
          <p:nvPr>
            <p:ph type="ftr" sz="quarter" idx="11"/>
          </p:nvPr>
        </p:nvSpPr>
        <p:spPr/>
        <p:txBody>
          <a:bodyPr/>
          <a:lstStyle/>
          <a:p>
            <a:r>
              <a:rPr lang="en-US" dirty="0"/>
              <a:t>Welcome to AFSCME – Local 2829!</a:t>
            </a:r>
          </a:p>
        </p:txBody>
      </p:sp>
      <p:sp>
        <p:nvSpPr>
          <p:cNvPr id="7" name="Slide Number Placeholder 6">
            <a:extLst>
              <a:ext uri="{FF2B5EF4-FFF2-40B4-BE49-F238E27FC236}">
                <a16:creationId xmlns:a16="http://schemas.microsoft.com/office/drawing/2014/main" id="{15189CC5-3B3F-4487-B45D-4263DF9E1A30}"/>
              </a:ext>
            </a:extLst>
          </p:cNvPr>
          <p:cNvSpPr>
            <a:spLocks noGrp="1"/>
          </p:cNvSpPr>
          <p:nvPr>
            <p:ph type="sldNum" sz="quarter" idx="12"/>
          </p:nvPr>
        </p:nvSpPr>
        <p:spPr/>
        <p:txBody>
          <a:bodyPr/>
          <a:lstStyle/>
          <a:p>
            <a:fld id="{95CBEC59-7FF9-4688-98DF-89832A0C9025}" type="slidenum">
              <a:rPr lang="en-US" smtClean="0"/>
              <a:t>8</a:t>
            </a:fld>
            <a:endParaRPr lang="en-US" dirty="0"/>
          </a:p>
        </p:txBody>
      </p:sp>
      <p:sp>
        <p:nvSpPr>
          <p:cNvPr id="9" name="Content Placeholder 8">
            <a:extLst>
              <a:ext uri="{FF2B5EF4-FFF2-40B4-BE49-F238E27FC236}">
                <a16:creationId xmlns:a16="http://schemas.microsoft.com/office/drawing/2014/main" id="{4729EFE0-21F7-47F6-8021-9F58345A8332}"/>
              </a:ext>
            </a:extLst>
          </p:cNvPr>
          <p:cNvSpPr>
            <a:spLocks noGrp="1"/>
          </p:cNvSpPr>
          <p:nvPr>
            <p:ph sz="half" idx="15"/>
          </p:nvPr>
        </p:nvSpPr>
        <p:spPr/>
        <p:txBody>
          <a:bodyPr/>
          <a:lstStyle/>
          <a:p>
            <a:r>
              <a:rPr lang="en-US" dirty="0"/>
              <a:t>It may be time for mediation.</a:t>
            </a:r>
          </a:p>
          <a:p>
            <a:r>
              <a:rPr lang="en-US" dirty="0"/>
              <a:t>We can call meetings with the employee and the supervisor or other upper management depending on the situation</a:t>
            </a:r>
          </a:p>
        </p:txBody>
      </p:sp>
    </p:spTree>
    <p:extLst>
      <p:ext uri="{BB962C8B-B14F-4D97-AF65-F5344CB8AC3E}">
        <p14:creationId xmlns:p14="http://schemas.microsoft.com/office/powerpoint/2010/main" val="93552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Recap</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quarter" idx="2"/>
          </p:nvPr>
        </p:nvSpPr>
        <p:spPr/>
        <p:txBody>
          <a:bodyPr>
            <a:normAutofit fontScale="70000" lnSpcReduction="20000"/>
          </a:bodyPr>
          <a:lstStyle/>
          <a:p>
            <a:r>
              <a:rPr lang="en-US" dirty="0"/>
              <a:t>Who is AFSCME Council 5 - Local 2829?</a:t>
            </a:r>
          </a:p>
        </p:txBody>
      </p:sp>
      <p:sp>
        <p:nvSpPr>
          <p:cNvPr id="4" name="Footer Placeholder 3">
            <a:extLst>
              <a:ext uri="{FF2B5EF4-FFF2-40B4-BE49-F238E27FC236}">
                <a16:creationId xmlns:a16="http://schemas.microsoft.com/office/drawing/2014/main" id="{4D0104A1-25DB-4A49-B257-40CF6B30A4BF}"/>
              </a:ext>
            </a:extLst>
          </p:cNvPr>
          <p:cNvSpPr>
            <a:spLocks noGrp="1"/>
          </p:cNvSpPr>
          <p:nvPr>
            <p:ph type="ftr" sz="quarter" idx="11"/>
          </p:nvPr>
        </p:nvSpPr>
        <p:spPr/>
        <p:txBody>
          <a:bodyPr/>
          <a:lstStyle/>
          <a:p>
            <a:r>
              <a:rPr lang="en-US" dirty="0"/>
              <a:t>Welcome to AFSCME – Local 2829!</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p:txBody>
          <a:bodyPr/>
          <a:lstStyle/>
          <a:p>
            <a:r>
              <a:rPr lang="en-US" dirty="0"/>
              <a:t>Fair Contracts</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p:txBody>
          <a:bodyPr/>
          <a:lstStyle/>
          <a:p>
            <a:r>
              <a:rPr lang="en-US" dirty="0"/>
              <a:t>Workers’ Rights</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8"/>
          </p:nvPr>
        </p:nvSpPr>
        <p:spPr/>
        <p:txBody>
          <a:bodyPr/>
          <a:lstStyle/>
          <a:p>
            <a:r>
              <a:rPr lang="en-US" dirty="0"/>
              <a:t>AFSCME Advantage</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9"/>
          </p:nvPr>
        </p:nvSpPr>
        <p:spPr/>
        <p:txBody>
          <a:bodyPr/>
          <a:lstStyle/>
          <a:p>
            <a:r>
              <a:rPr lang="en-US" dirty="0">
                <a:hlinkClick r:id="rId2"/>
              </a:rPr>
              <a:t>Join Today</a:t>
            </a:r>
            <a:r>
              <a:rPr lang="en-US" dirty="0"/>
              <a:t>!</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20"/>
          </p:nvPr>
        </p:nvSpPr>
        <p:spPr/>
        <p:txBody>
          <a:bodyPr/>
          <a:lstStyle/>
          <a:p>
            <a:r>
              <a:rPr lang="en-US" dirty="0"/>
              <a:t>Feel Secure</a:t>
            </a:r>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p:txBody>
          <a:bodyPr>
            <a:normAutofit/>
          </a:bodyPr>
          <a:lstStyle/>
          <a:p>
            <a:r>
              <a:rPr lang="en-US" dirty="0"/>
              <a:t>Your union!</a:t>
            </a:r>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p:txBody>
          <a:bodyPr>
            <a:normAutofit fontScale="70000" lnSpcReduction="20000"/>
          </a:bodyPr>
          <a:lstStyle/>
          <a:p>
            <a:r>
              <a:rPr lang="en-US" dirty="0"/>
              <a:t>Full members can vote on whether to accept a contract or strike! Together we secure wages, health insurance, pension and workplace safety!</a:t>
            </a:r>
          </a:p>
          <a:p>
            <a:endParaRPr lang="en-US" dirty="0"/>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p:txBody>
          <a:bodyPr>
            <a:normAutofit fontScale="92500" lnSpcReduction="20000"/>
          </a:bodyPr>
          <a:lstStyle/>
          <a:p>
            <a:r>
              <a:rPr lang="en-US" dirty="0"/>
              <a:t>We will be your voice if the employer breaks contract language!</a:t>
            </a:r>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4"/>
          </p:nvPr>
        </p:nvSpPr>
        <p:spPr/>
        <p:txBody>
          <a:bodyPr>
            <a:normAutofit fontScale="92500" lnSpcReduction="20000"/>
          </a:bodyPr>
          <a:lstStyle/>
          <a:p>
            <a:r>
              <a:rPr lang="en-US" dirty="0"/>
              <a:t>Full paying members enjoy members-only benefits!</a:t>
            </a:r>
          </a:p>
        </p:txBody>
      </p:sp>
      <p:sp>
        <p:nvSpPr>
          <p:cNvPr id="39" name="Text Placeholder 38">
            <a:extLst>
              <a:ext uri="{FF2B5EF4-FFF2-40B4-BE49-F238E27FC236}">
                <a16:creationId xmlns:a16="http://schemas.microsoft.com/office/drawing/2014/main" id="{0388AEE0-2630-4EEB-80E0-53D74792BE97}"/>
              </a:ext>
            </a:extLst>
          </p:cNvPr>
          <p:cNvSpPr>
            <a:spLocks noGrp="1"/>
          </p:cNvSpPr>
          <p:nvPr>
            <p:ph type="body" sz="half" idx="25"/>
          </p:nvPr>
        </p:nvSpPr>
        <p:spPr/>
        <p:txBody>
          <a:bodyPr>
            <a:normAutofit fontScale="92500" lnSpcReduction="20000"/>
          </a:bodyPr>
          <a:lstStyle/>
          <a:p>
            <a:r>
              <a:rPr lang="en-US" dirty="0"/>
              <a:t>Union membership provides a voice for all workers in the workplace!</a:t>
            </a:r>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6"/>
          </p:nvPr>
        </p:nvSpPr>
        <p:spPr/>
        <p:txBody>
          <a:bodyPr>
            <a:normAutofit/>
          </a:bodyPr>
          <a:lstStyle/>
          <a:p>
            <a:r>
              <a:rPr lang="en-US" dirty="0"/>
              <a:t>We have your back!</a:t>
            </a:r>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940" y="1757980"/>
            <a:ext cx="862926" cy="86400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432166" y="175798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67476" y="1757980"/>
            <a:ext cx="867600" cy="868680"/>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85475" y="214729"/>
            <a:ext cx="2344972" cy="973673"/>
          </a:xfrm>
          <a:prstGeom prst="rect">
            <a:avLst/>
          </a:prstGeom>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62615" y="1248651"/>
            <a:ext cx="2590691" cy="291089"/>
          </a:xfrm>
          <a:prstGeom prst="rect">
            <a:avLst/>
          </a:prstGeom>
        </p:spPr>
      </p:pic>
    </p:spTree>
    <p:extLst>
      <p:ext uri="{BB962C8B-B14F-4D97-AF65-F5344CB8AC3E}">
        <p14:creationId xmlns:p14="http://schemas.microsoft.com/office/powerpoint/2010/main" val="643801695"/>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1022</Words>
  <Application>Microsoft Office PowerPoint</Application>
  <PresentationFormat>Widescreen</PresentationFormat>
  <Paragraphs>102</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Avenir Next LT Pro</vt:lpstr>
      <vt:lpstr>Arial</vt:lpstr>
      <vt:lpstr>Speak Pro</vt:lpstr>
      <vt:lpstr>Calibri</vt:lpstr>
      <vt:lpstr>Office Theme</vt:lpstr>
      <vt:lpstr>AFSCME Local 2829 Welcomes YOU!</vt:lpstr>
      <vt:lpstr>Who is </vt:lpstr>
      <vt:lpstr>Introductions</vt:lpstr>
      <vt:lpstr>Background on Council 5 and Local 2829</vt:lpstr>
      <vt:lpstr>What    does for their members</vt:lpstr>
      <vt:lpstr>State Contract</vt:lpstr>
      <vt:lpstr>What    does for their members</vt:lpstr>
      <vt:lpstr>When it’s time to contact a steward…</vt:lpstr>
      <vt:lpstr>Recap</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2022-02-23T19:15:32Z</dcterms:created>
  <dcterms:modified xsi:type="dcterms:W3CDTF">2024-04-18T19:02:38Z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